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0080625" cy="5670550"/>
  <p:notesSz cx="7772400" cy="100584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86" userDrawn="1">
          <p15:clr>
            <a:srgbClr val="A4A3A4"/>
          </p15:clr>
        </p15:guide>
        <p15:guide id="2" pos="317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7007"/>
  </p:normalViewPr>
  <p:slideViewPr>
    <p:cSldViewPr snapToGrid="0" snapToObjects="1" showGuides="1">
      <p:cViewPr varScale="1">
        <p:scale>
          <a:sx n="112" d="100"/>
          <a:sy n="112" d="100"/>
        </p:scale>
        <p:origin x="1216" y="184"/>
      </p:cViewPr>
      <p:guideLst>
        <p:guide orient="horz" pos="1786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6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CA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0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CA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CA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CA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CA" sz="4400" b="0" strike="noStrike" spc="-1">
                <a:latin typeface="Arial"/>
              </a:rPr>
              <a:t>CNN example</a:t>
            </a:r>
          </a:p>
        </p:txBody>
      </p:sp>
      <p:sp>
        <p:nvSpPr>
          <p:cNvPr id="39" name="CustomShape 2"/>
          <p:cNvSpPr/>
          <p:nvPr/>
        </p:nvSpPr>
        <p:spPr>
          <a:xfrm>
            <a:off x="236160" y="1512000"/>
            <a:ext cx="9771840" cy="34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CA" sz="1800" b="0" strike="noStrike" spc="-1">
                <a:latin typeface="Arial"/>
              </a:rPr>
              <a:t>From test set:</a:t>
            </a:r>
          </a:p>
        </p:txBody>
      </p:sp>
      <p:pic>
        <p:nvPicPr>
          <p:cNvPr id="40" name="图片 39"/>
          <p:cNvPicPr/>
          <p:nvPr/>
        </p:nvPicPr>
        <p:blipFill>
          <a:blip r:embed="rId2"/>
          <a:stretch/>
        </p:blipFill>
        <p:spPr>
          <a:xfrm>
            <a:off x="2160000" y="2024280"/>
            <a:ext cx="6032160" cy="3015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432000" y="364320"/>
            <a:ext cx="9360000" cy="715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CA" sz="4400" b="0" strike="noStrike" spc="-1">
                <a:latin typeface="Arial"/>
              </a:rPr>
              <a:t>tests our images </a:t>
            </a:r>
          </a:p>
        </p:txBody>
      </p:sp>
      <p:sp>
        <p:nvSpPr>
          <p:cNvPr id="42" name="CustomShape 2"/>
          <p:cNvSpPr/>
          <p:nvPr/>
        </p:nvSpPr>
        <p:spPr>
          <a:xfrm>
            <a:off x="236160" y="1512000"/>
            <a:ext cx="9771840" cy="34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CA" sz="1800" b="0" strike="noStrike" spc="-1">
                <a:latin typeface="Arial"/>
              </a:rPr>
              <a:t>Best:</a:t>
            </a:r>
          </a:p>
        </p:txBody>
      </p:sp>
      <p:pic>
        <p:nvPicPr>
          <p:cNvPr id="43" name="图片 42"/>
          <p:cNvPicPr/>
          <p:nvPr/>
        </p:nvPicPr>
        <p:blipFill>
          <a:blip r:embed="rId2"/>
          <a:stretch/>
        </p:blipFill>
        <p:spPr>
          <a:xfrm>
            <a:off x="1224000" y="1368000"/>
            <a:ext cx="3811320" cy="1905480"/>
          </a:xfrm>
          <a:prstGeom prst="rect">
            <a:avLst/>
          </a:prstGeom>
          <a:ln>
            <a:noFill/>
          </a:ln>
        </p:spPr>
      </p:pic>
      <p:pic>
        <p:nvPicPr>
          <p:cNvPr id="44" name="图片 43"/>
          <p:cNvPicPr/>
          <p:nvPr/>
        </p:nvPicPr>
        <p:blipFill>
          <a:blip r:embed="rId3"/>
          <a:stretch/>
        </p:blipFill>
        <p:spPr>
          <a:xfrm>
            <a:off x="1223640" y="3564000"/>
            <a:ext cx="3816360" cy="1908000"/>
          </a:xfrm>
          <a:prstGeom prst="rect">
            <a:avLst/>
          </a:prstGeom>
          <a:ln>
            <a:noFill/>
          </a:ln>
        </p:spPr>
      </p:pic>
      <p:sp>
        <p:nvSpPr>
          <p:cNvPr id="45" name="TextShape 3"/>
          <p:cNvSpPr txBox="1"/>
          <p:nvPr/>
        </p:nvSpPr>
        <p:spPr>
          <a:xfrm>
            <a:off x="5256000" y="1557720"/>
            <a:ext cx="4680720" cy="16254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Road conditions are similar to the example (i.e. Massachusetts roads)</a:t>
            </a:r>
          </a:p>
          <a:p>
            <a:pPr marL="432000" lvl="1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Clear</a:t>
            </a:r>
          </a:p>
          <a:p>
            <a:pPr marL="432000" lvl="1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Distinguished from surroundings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236160" y="1512000"/>
            <a:ext cx="9771840" cy="34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CA" sz="1800" b="0" strike="noStrike" spc="-1">
                <a:latin typeface="Arial"/>
              </a:rPr>
              <a:t>Worst:</a:t>
            </a:r>
          </a:p>
        </p:txBody>
      </p:sp>
      <p:sp>
        <p:nvSpPr>
          <p:cNvPr id="47" name="TextShape 2"/>
          <p:cNvSpPr txBox="1"/>
          <p:nvPr/>
        </p:nvSpPr>
        <p:spPr>
          <a:xfrm>
            <a:off x="1223640" y="1296000"/>
            <a:ext cx="3888360" cy="19440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CA" sz="1800" b="0" strike="noStrike" spc="-1">
                <a:latin typeface="Arial"/>
              </a:rPr>
              <a:t>v</a:t>
            </a:r>
          </a:p>
        </p:txBody>
      </p:sp>
      <p:pic>
        <p:nvPicPr>
          <p:cNvPr id="48" name="图片 47"/>
          <p:cNvPicPr/>
          <p:nvPr/>
        </p:nvPicPr>
        <p:blipFill>
          <a:blip r:embed="rId3"/>
          <a:stretch/>
        </p:blipFill>
        <p:spPr>
          <a:xfrm>
            <a:off x="1223640" y="3536280"/>
            <a:ext cx="3872160" cy="1935720"/>
          </a:xfrm>
          <a:prstGeom prst="rect">
            <a:avLst/>
          </a:prstGeom>
          <a:ln>
            <a:noFill/>
          </a:ln>
        </p:spPr>
      </p:pic>
      <p:sp>
        <p:nvSpPr>
          <p:cNvPr id="49" name="TextShape 3"/>
          <p:cNvSpPr txBox="1"/>
          <p:nvPr/>
        </p:nvSpPr>
        <p:spPr>
          <a:xfrm>
            <a:off x="5301360" y="1669320"/>
            <a:ext cx="4490640" cy="3544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Noise</a:t>
            </a: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Improve?</a:t>
            </a:r>
          </a:p>
          <a:p>
            <a:pPr marL="432000" lvl="1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Build own training set</a:t>
            </a:r>
          </a:p>
          <a:p>
            <a:pPr marL="648000" lvl="2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Different road types</a:t>
            </a:r>
          </a:p>
          <a:p>
            <a:pPr marL="648000" lvl="2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Build segmentation masks</a:t>
            </a: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Next?</a:t>
            </a:r>
          </a:p>
          <a:p>
            <a:pPr marL="432000" lvl="1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Use mathematical methods to calculate road length and width</a:t>
            </a:r>
          </a:p>
          <a:p>
            <a:pPr marL="432000" lvl="1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>
                <a:latin typeface="Arial"/>
              </a:rPr>
              <a:t>Filter out off-road and parked vehicles</a:t>
            </a:r>
          </a:p>
        </p:txBody>
      </p:sp>
      <p:sp>
        <p:nvSpPr>
          <p:cNvPr id="50" name="TextShape 4"/>
          <p:cNvSpPr txBox="1"/>
          <p:nvPr/>
        </p:nvSpPr>
        <p:spPr>
          <a:xfrm>
            <a:off x="432000" y="364320"/>
            <a:ext cx="9360000" cy="715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en-CA" sz="4400" b="0" strike="noStrike" spc="-1">
                <a:latin typeface="Arial"/>
              </a:rPr>
              <a:t>tests our images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latin typeface="Arial"/>
              </a:rPr>
              <a:t>Literature review</a:t>
            </a:r>
          </a:p>
        </p:txBody>
      </p:sp>
      <p:sp>
        <p:nvSpPr>
          <p:cNvPr id="52" name="TextShape 2"/>
          <p:cNvSpPr txBox="1"/>
          <p:nvPr/>
        </p:nvSpPr>
        <p:spPr>
          <a:xfrm>
            <a:off x="648000" y="1440000"/>
            <a:ext cx="9288000" cy="277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 dirty="0">
                <a:latin typeface="Arial"/>
              </a:rPr>
              <a:t>2019 </a:t>
            </a:r>
            <a:r>
              <a:rPr lang="en-CA" sz="1800" b="0" strike="noStrike" spc="-1" dirty="0" err="1">
                <a:latin typeface="Arial"/>
              </a:rPr>
              <a:t>Kaack</a:t>
            </a:r>
            <a:r>
              <a:rPr lang="en-CA" sz="1800" b="0" strike="noStrike" spc="-1" dirty="0">
                <a:latin typeface="Arial"/>
              </a:rPr>
              <a:t> et al.</a:t>
            </a:r>
          </a:p>
          <a:p>
            <a:pPr marL="432000" lvl="1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 dirty="0">
                <a:latin typeface="Arial"/>
              </a:rPr>
              <a:t>Counting trucks from Satellite images</a:t>
            </a:r>
          </a:p>
          <a:p>
            <a:pPr marL="648000" lvl="2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 dirty="0">
                <a:latin typeface="Arial"/>
              </a:rPr>
              <a:t>Fast-RCNN / SSD</a:t>
            </a:r>
          </a:p>
          <a:p>
            <a:pPr marL="648000" lvl="2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1" strike="noStrike" spc="-1" dirty="0">
                <a:latin typeface="Arial"/>
              </a:rPr>
              <a:t>Geospatial method (Shapefile)</a:t>
            </a:r>
            <a:endParaRPr lang="en-CA" sz="1800" b="0" strike="noStrike" spc="-1" dirty="0">
              <a:latin typeface="Arial"/>
            </a:endParaRPr>
          </a:p>
          <a:p>
            <a:pPr marL="864000" lvl="3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 dirty="0">
                <a:latin typeface="Arial"/>
              </a:rPr>
              <a:t>Road length</a:t>
            </a:r>
          </a:p>
          <a:p>
            <a:pPr marL="864000" lvl="3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 dirty="0">
                <a:latin typeface="Arial"/>
              </a:rPr>
              <a:t>Filter out parked trucks (assumption: 4-lane highway)</a:t>
            </a:r>
          </a:p>
          <a:p>
            <a:pPr marL="432000" lvl="1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 dirty="0">
                <a:latin typeface="Arial"/>
              </a:rPr>
              <a:t>Estimate AADTT (Annual Average Daily Truck Traffic)</a:t>
            </a:r>
            <a:r>
              <a:rPr lang="en-CA" b="0" strike="noStrike" spc="-1" dirty="0">
                <a:latin typeface="Arial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b="0" strike="noStrike" spc="-1">
                <a:latin typeface="Arial"/>
              </a:rPr>
              <a:t>Literature review</a:t>
            </a:r>
          </a:p>
        </p:txBody>
      </p:sp>
      <p:sp>
        <p:nvSpPr>
          <p:cNvPr id="52" name="TextShape 2"/>
          <p:cNvSpPr txBox="1"/>
          <p:nvPr/>
        </p:nvSpPr>
        <p:spPr>
          <a:xfrm>
            <a:off x="648000" y="1440000"/>
            <a:ext cx="9288000" cy="277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 dirty="0">
                <a:latin typeface="Arial"/>
              </a:rPr>
              <a:t>2017 Fu et al.</a:t>
            </a:r>
          </a:p>
          <a:p>
            <a:pPr marL="673200" lvl="1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pc="-1" dirty="0">
                <a:latin typeface="Arial"/>
              </a:rPr>
              <a:t>2002 McCord et el.</a:t>
            </a:r>
            <a:endParaRPr lang="en-CA" b="0" strike="noStrike" spc="-1" dirty="0">
              <a:latin typeface="Arial"/>
            </a:endParaRPr>
          </a:p>
          <a:p>
            <a:pPr marL="889200" lvl="2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b="0" strike="noStrike" spc="-1" dirty="0">
                <a:latin typeface="Arial"/>
              </a:rPr>
              <a:t>Counting vehicles from Satellite images</a:t>
            </a:r>
          </a:p>
          <a:p>
            <a:pPr marL="889200" lvl="2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pc="-1" dirty="0">
                <a:latin typeface="Arial"/>
              </a:rPr>
              <a:t>Ignore parked cars</a:t>
            </a:r>
          </a:p>
          <a:p>
            <a:pPr marL="432000" lvl="1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pc="-1" dirty="0">
                <a:latin typeface="Arial"/>
              </a:rPr>
              <a:t>Covered all road types</a:t>
            </a:r>
          </a:p>
          <a:p>
            <a:pPr marL="432000" lvl="1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b="0" strike="noStrike" spc="-1" dirty="0">
                <a:latin typeface="Arial"/>
              </a:rPr>
              <a:t>Manually distinguish parked cars</a:t>
            </a:r>
          </a:p>
          <a:p>
            <a:pPr marL="432000" lvl="1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z="1800" b="0" strike="noStrike" spc="-1" dirty="0">
                <a:latin typeface="Arial"/>
              </a:rPr>
              <a:t>Estimate AADT</a:t>
            </a:r>
            <a:endParaRPr lang="en-CA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347394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226080"/>
            <a:ext cx="9071640" cy="946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CA" sz="4400" spc="-1" dirty="0">
                <a:latin typeface="Arial"/>
              </a:rPr>
              <a:t>Next step</a:t>
            </a:r>
            <a:endParaRPr lang="en-CA" sz="4400" b="0" strike="noStrike" spc="-1" dirty="0">
              <a:latin typeface="Arial"/>
            </a:endParaRPr>
          </a:p>
        </p:txBody>
      </p:sp>
      <p:sp>
        <p:nvSpPr>
          <p:cNvPr id="3" name="TextShape 2">
            <a:extLst>
              <a:ext uri="{FF2B5EF4-FFF2-40B4-BE49-F238E27FC236}">
                <a16:creationId xmlns:a16="http://schemas.microsoft.com/office/drawing/2014/main" id="{C846FFA1-CA38-574E-A7A6-1BC765FBB450}"/>
              </a:ext>
            </a:extLst>
          </p:cNvPr>
          <p:cNvSpPr txBox="1"/>
          <p:nvPr/>
        </p:nvSpPr>
        <p:spPr>
          <a:xfrm>
            <a:off x="648000" y="1440000"/>
            <a:ext cx="9288000" cy="277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b="0" strike="noStrike" spc="-1" dirty="0">
                <a:latin typeface="Arial"/>
              </a:rPr>
              <a:t>Models (color filter or CNN)</a:t>
            </a: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pc="-1" dirty="0">
                <a:latin typeface="Arial"/>
              </a:rPr>
              <a:t>Filter the roads based on shapefile data </a:t>
            </a:r>
            <a:endParaRPr lang="en-CA" b="0" strike="noStrike" spc="-1" dirty="0">
              <a:latin typeface="Arial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CA" spc="-1" dirty="0">
                <a:latin typeface="Arial"/>
              </a:rPr>
              <a:t>Count the moving vehicles</a:t>
            </a:r>
            <a:endParaRPr lang="en-CA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</TotalTime>
  <Words>157</Words>
  <Application>Microsoft Macintosh PowerPoint</Application>
  <PresentationFormat>自定义</PresentationFormat>
  <Paragraphs>38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Arial</vt:lpstr>
      <vt:lpstr>Symbol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/>
  <dc:description/>
  <cp:lastModifiedBy>Mingqian Zhang</cp:lastModifiedBy>
  <cp:revision>9</cp:revision>
  <dcterms:created xsi:type="dcterms:W3CDTF">2020-03-01T23:05:37Z</dcterms:created>
  <dcterms:modified xsi:type="dcterms:W3CDTF">2020-03-24T14:25:11Z</dcterms:modified>
  <dc:language>en-CA</dc:language>
</cp:coreProperties>
</file>